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4630400" cy="8229600"/>
  <p:notesSz cx="8229600" cy="14630400"/>
  <p:embeddedFontLst>
    <p:embeddedFont>
      <p:font typeface="Arimo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4F0BFA-8425-4D64-9059-FD33E469C327}" v="15" dt="2025-10-09T21:13:03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ька В" userId="21dba446f9600cc2" providerId="LiveId" clId="{5D15527C-2A66-4C31-AD1F-17889B224606}"/>
    <pc:docChg chg="undo custSel addSld modSld">
      <pc:chgData name="Олька В" userId="21dba446f9600cc2" providerId="LiveId" clId="{5D15527C-2A66-4C31-AD1F-17889B224606}" dt="2025-10-09T21:13:36.354" v="66" actId="1076"/>
      <pc:docMkLst>
        <pc:docMk/>
      </pc:docMkLst>
      <pc:sldChg chg="modSp mod">
        <pc:chgData name="Олька В" userId="21dba446f9600cc2" providerId="LiveId" clId="{5D15527C-2A66-4C31-AD1F-17889B224606}" dt="2025-10-09T21:13:36.354" v="66" actId="1076"/>
        <pc:sldMkLst>
          <pc:docMk/>
          <pc:sldMk cId="0" sldId="256"/>
        </pc:sldMkLst>
        <pc:spChg chg="mod">
          <ac:chgData name="Олька В" userId="21dba446f9600cc2" providerId="LiveId" clId="{5D15527C-2A66-4C31-AD1F-17889B224606}" dt="2025-10-09T21:13:36.354" v="66" actId="1076"/>
          <ac:spMkLst>
            <pc:docMk/>
            <pc:sldMk cId="0" sldId="256"/>
            <ac:spMk id="5" creationId="{C07E5C28-7EBC-27ED-9FC1-8F58A740F352}"/>
          </ac:spMkLst>
        </pc:spChg>
      </pc:sldChg>
      <pc:sldChg chg="addSp delSp modSp mod">
        <pc:chgData name="Олька В" userId="21dba446f9600cc2" providerId="LiveId" clId="{5D15527C-2A66-4C31-AD1F-17889B224606}" dt="2025-10-09T20:57:51.224" v="25" actId="478"/>
        <pc:sldMkLst>
          <pc:docMk/>
          <pc:sldMk cId="0" sldId="257"/>
        </pc:sldMkLst>
        <pc:spChg chg="mod">
          <ac:chgData name="Олька В" userId="21dba446f9600cc2" providerId="LiveId" clId="{5D15527C-2A66-4C31-AD1F-17889B224606}" dt="2025-10-09T20:56:45.353" v="24" actId="1076"/>
          <ac:spMkLst>
            <pc:docMk/>
            <pc:sldMk cId="0" sldId="257"/>
            <ac:spMk id="2" creationId="{00000000-0000-0000-0000-000000000000}"/>
          </ac:spMkLst>
        </pc:spChg>
        <pc:picChg chg="add del mod">
          <ac:chgData name="Олька В" userId="21dba446f9600cc2" providerId="LiveId" clId="{5D15527C-2A66-4C31-AD1F-17889B224606}" dt="2025-10-09T20:57:51.224" v="25" actId="478"/>
          <ac:picMkLst>
            <pc:docMk/>
            <pc:sldMk cId="0" sldId="257"/>
            <ac:picMk id="1026" creationId="{BDCB9A3D-BF59-5FF7-A228-C601AF55EEBC}"/>
          </ac:picMkLst>
        </pc:picChg>
      </pc:sldChg>
      <pc:sldChg chg="addSp delSp modSp new mod">
        <pc:chgData name="Олька В" userId="21dba446f9600cc2" providerId="LiveId" clId="{5D15527C-2A66-4C31-AD1F-17889B224606}" dt="2025-10-09T21:13:03.385" v="65" actId="14100"/>
        <pc:sldMkLst>
          <pc:docMk/>
          <pc:sldMk cId="3443785390" sldId="268"/>
        </pc:sldMkLst>
        <pc:spChg chg="add mod">
          <ac:chgData name="Олька В" userId="21dba446f9600cc2" providerId="LiveId" clId="{5D15527C-2A66-4C31-AD1F-17889B224606}" dt="2025-10-09T21:12:45.922" v="61" actId="1076"/>
          <ac:spMkLst>
            <pc:docMk/>
            <pc:sldMk cId="3443785390" sldId="268"/>
            <ac:spMk id="2" creationId="{7C461D8E-81B4-CEF9-8CF9-548497805448}"/>
          </ac:spMkLst>
        </pc:spChg>
        <pc:spChg chg="add del">
          <ac:chgData name="Олька В" userId="21dba446f9600cc2" providerId="LiveId" clId="{5D15527C-2A66-4C31-AD1F-17889B224606}" dt="2025-10-09T21:09:39.274" v="42" actId="478"/>
          <ac:spMkLst>
            <pc:docMk/>
            <pc:sldMk cId="3443785390" sldId="268"/>
            <ac:spMk id="4" creationId="{8A3A2825-1496-B278-5034-411948014F31}"/>
          </ac:spMkLst>
        </pc:spChg>
        <pc:spChg chg="add mod">
          <ac:chgData name="Олька В" userId="21dba446f9600cc2" providerId="LiveId" clId="{5D15527C-2A66-4C31-AD1F-17889B224606}" dt="2025-10-09T21:13:00.343" v="64" actId="1076"/>
          <ac:spMkLst>
            <pc:docMk/>
            <pc:sldMk cId="3443785390" sldId="268"/>
            <ac:spMk id="6" creationId="{F1DD4F96-3859-7C53-E409-62C9AB1B90E5}"/>
          </ac:spMkLst>
        </pc:spChg>
        <pc:spChg chg="add mod">
          <ac:chgData name="Олька В" userId="21dba446f9600cc2" providerId="LiveId" clId="{5D15527C-2A66-4C31-AD1F-17889B224606}" dt="2025-10-09T21:10:43.054" v="50"/>
          <ac:spMkLst>
            <pc:docMk/>
            <pc:sldMk cId="3443785390" sldId="268"/>
            <ac:spMk id="7" creationId="{302C27AE-FEBF-11ED-1A13-C078F583610F}"/>
          </ac:spMkLst>
        </pc:spChg>
        <pc:picChg chg="add mod">
          <ac:chgData name="Олька В" userId="21dba446f9600cc2" providerId="LiveId" clId="{5D15527C-2A66-4C31-AD1F-17889B224606}" dt="2025-10-09T21:13:03.385" v="65" actId="14100"/>
          <ac:picMkLst>
            <pc:docMk/>
            <pc:sldMk cId="3443785390" sldId="268"/>
            <ac:picMk id="1026" creationId="{4BCDC682-26A3-1893-C6B9-E1ED19A594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74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F05032-1F2F-68F8-DB1D-1804A9C009D7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2166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Этнический конфликт и его основные характеристики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3" y="3736199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Этнический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конфликт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—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это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сложная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форма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социального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противостояния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где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противоречия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между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группами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объединенными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этническому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признаку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перерастают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в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открытую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конфронтацию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Он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является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одним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из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наиболее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деструктивных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и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устойчивых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феноменов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в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современном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мире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07E5C28-7EBC-27ED-9FC1-8F58A740F352}"/>
              </a:ext>
            </a:extLst>
          </p:cNvPr>
          <p:cNvSpPr/>
          <p:nvPr/>
        </p:nvSpPr>
        <p:spPr>
          <a:xfrm>
            <a:off x="11890023" y="6801393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Ваганова О.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ru-RU" sz="185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Курамбаев</a:t>
            </a:r>
            <a:r>
              <a:rPr lang="ru-RU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А.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ru-RU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Группа № 3834101/30309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EA153D6-51AF-E29F-A0B0-81790E38F18B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664607" y="523042"/>
            <a:ext cx="6732865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Предпосылки для Успешного Разрешения Конфликтов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4607" y="1060371"/>
            <a:ext cx="1330118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Урегулирование этнических конфликтов — чрезвычайно сложная задача, </a:t>
            </a:r>
            <a:endParaRPr lang="ru-RU" i="1" dirty="0">
              <a:solidFill>
                <a:srgbClr val="D9E1FF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требующая</a:t>
            </a: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выполнения шести ключевых предпосылок для запуска процесса.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64607" y="1581920"/>
            <a:ext cx="493633" cy="740569"/>
          </a:xfrm>
          <a:prstGeom prst="roundRect">
            <a:avLst>
              <a:gd name="adj" fmla="val 360084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818793" y="1836476"/>
            <a:ext cx="185142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281589" y="1705269"/>
            <a:ext cx="173414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Единое Командование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281589" y="1960896"/>
            <a:ext cx="1268420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Каждая группа должна иметь лидера, способного </a:t>
            </a:r>
            <a:r>
              <a:rPr lang="en-US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вести</a:t>
            </a: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endParaRPr lang="ru-RU" i="1" dirty="0">
              <a:solidFill>
                <a:srgbClr val="D9E1FF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переговоры</a:t>
            </a: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и контролировать ситуацию.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64607" y="2515286"/>
            <a:ext cx="493633" cy="740569"/>
          </a:xfrm>
          <a:prstGeom prst="roundRect">
            <a:avLst>
              <a:gd name="adj" fmla="val 360084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818793" y="2769841"/>
            <a:ext cx="185142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1281589" y="2638634"/>
            <a:ext cx="1692235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Контроль Территорий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81589" y="2894262"/>
            <a:ext cx="1268420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Стороны должны иметь безопасные зоны после заключения перемирия.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64607" y="3367629"/>
            <a:ext cx="493633" cy="740569"/>
          </a:xfrm>
          <a:prstGeom prst="roundRect">
            <a:avLst>
              <a:gd name="adj" fmla="val 360084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818793" y="3633759"/>
            <a:ext cx="185142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281589" y="3502552"/>
            <a:ext cx="1914882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Равновесие в Конфликте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281589" y="3758179"/>
            <a:ext cx="1268420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Временное исчерпание военных возможностей или </a:t>
            </a:r>
            <a:r>
              <a:rPr lang="en-US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частичное</a:t>
            </a: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endParaRPr lang="ru-RU" i="1" dirty="0">
              <a:solidFill>
                <a:srgbClr val="D9E1FF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достижение</a:t>
            </a: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целей.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64607" y="4293273"/>
            <a:ext cx="493633" cy="740569"/>
          </a:xfrm>
          <a:prstGeom prst="roundRect">
            <a:avLst>
              <a:gd name="adj" fmla="val 360084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818793" y="4547828"/>
            <a:ext cx="185142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281589" y="4416621"/>
            <a:ext cx="1926550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Влиятельный Посредник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281589" y="4672249"/>
            <a:ext cx="1268420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Авторитетный внешний игрок, способный склонить к </a:t>
            </a:r>
            <a:r>
              <a:rPr lang="en-US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миру</a:t>
            </a: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и</a:t>
            </a:r>
            <a:endParaRPr lang="ru-RU" i="1" dirty="0">
              <a:solidFill>
                <a:srgbClr val="D9E1FF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легитимизировать меньшинство.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64607" y="5379927"/>
            <a:ext cx="493633" cy="740569"/>
          </a:xfrm>
          <a:prstGeom prst="roundRect">
            <a:avLst>
              <a:gd name="adj" fmla="val 360084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818793" y="5634483"/>
            <a:ext cx="185142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281589" y="5503276"/>
            <a:ext cx="2116931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«Замораживание» Кризиса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281589" y="5758903"/>
            <a:ext cx="1268420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Согласие на отложение </a:t>
            </a:r>
            <a:r>
              <a:rPr lang="en-US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всеобъемлющего</a:t>
            </a: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endParaRPr lang="ru-RU" i="1" dirty="0">
              <a:solidFill>
                <a:srgbClr val="D9E1FF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политического</a:t>
            </a: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урегулирования на будущее.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64607" y="6490033"/>
            <a:ext cx="493633" cy="775930"/>
          </a:xfrm>
          <a:prstGeom prst="roundRect">
            <a:avLst>
              <a:gd name="adj" fmla="val 360084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Text 23"/>
          <p:cNvSpPr/>
          <p:nvPr/>
        </p:nvSpPr>
        <p:spPr>
          <a:xfrm>
            <a:off x="839008" y="6869008"/>
            <a:ext cx="185142" cy="139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6</a:t>
            </a: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1281589" y="6613380"/>
            <a:ext cx="2885480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Эффективные Миротворческие Силы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281589" y="6869008"/>
            <a:ext cx="1268420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Размещение миротворцев для предотвращения </a:t>
            </a:r>
            <a:r>
              <a:rPr lang="en-US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возобновления</a:t>
            </a: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endParaRPr lang="ru-RU" i="1" dirty="0">
              <a:solidFill>
                <a:srgbClr val="D9E1FF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боевых</a:t>
            </a:r>
            <a:r>
              <a:rPr lang="en-US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действий.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486" y="1185906"/>
            <a:ext cx="5229884" cy="67238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C461D8E-81B4-CEF9-8CF9-548497805448}"/>
              </a:ext>
            </a:extLst>
          </p:cNvPr>
          <p:cNvSpPr/>
          <p:nvPr/>
        </p:nvSpPr>
        <p:spPr>
          <a:xfrm>
            <a:off x="5328047" y="1902738"/>
            <a:ext cx="6732865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ru-RU" sz="54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Заключение</a:t>
            </a:r>
            <a:endParaRPr lang="en-US" sz="5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D4F96-3859-7C53-E409-62C9AB1B90E5}"/>
              </a:ext>
            </a:extLst>
          </p:cNvPr>
          <p:cNvSpPr txBox="1"/>
          <p:nvPr/>
        </p:nvSpPr>
        <p:spPr>
          <a:xfrm>
            <a:off x="6477000" y="2965008"/>
            <a:ext cx="7696200" cy="2725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Таким образом, этнический конфликт представляет собой сложный, многомерный и крайне устойчивый феномен, коренящийся в переплетении исторических, социально-экономических, политических и психологических причин.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Не существует простых решений или универсальных институтов, способных гарантировать мир, что делает каждый такой конфликт уникальным вызовом, требующим глубокого понимания его специфики и внутренней логики.</a:t>
            </a:r>
            <a:endParaRPr lang="ru-RU" sz="1600" i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2C27AE-FEBF-11ED-1A13-C078F583610F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Конфликт интересов в закупках: избегайте ошибок – руководство 2024 —  Контур.Закупки">
            <a:extLst>
              <a:ext uri="{FF2B5EF4-FFF2-40B4-BE49-F238E27FC236}">
                <a16:creationId xmlns:a16="http://schemas.microsoft.com/office/drawing/2014/main" id="{4BCDC682-26A3-1893-C6B9-E1ED19A5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" y="2833762"/>
            <a:ext cx="6136851" cy="320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8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259B6A0-CCF3-82FB-D03B-F42AA84F7143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2083D45-5AB6-C98B-9CBD-5548F48E5004}"/>
              </a:ext>
            </a:extLst>
          </p:cNvPr>
          <p:cNvSpPr/>
          <p:nvPr/>
        </p:nvSpPr>
        <p:spPr>
          <a:xfrm>
            <a:off x="3502037" y="4010794"/>
            <a:ext cx="6732865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6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sz="6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025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C31D8F-955E-4D11-1F23-0D35041F99E7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DFA6B-DF9E-9B3F-E31E-F391203F8051}"/>
              </a:ext>
            </a:extLst>
          </p:cNvPr>
          <p:cNvSpPr txBox="1"/>
          <p:nvPr/>
        </p:nvSpPr>
        <p:spPr>
          <a:xfrm>
            <a:off x="3657600" y="1808147"/>
            <a:ext cx="7315200" cy="119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66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Литература:</a:t>
            </a:r>
            <a:endParaRPr lang="ru-RU" sz="6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C47B2-E155-E8D5-E774-FE96FAB1E29A}"/>
              </a:ext>
            </a:extLst>
          </p:cNvPr>
          <p:cNvSpPr txBox="1"/>
          <p:nvPr/>
        </p:nvSpPr>
        <p:spPr>
          <a:xfrm>
            <a:off x="621322" y="3704032"/>
            <a:ext cx="13481539" cy="2187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Омелаенко</a:t>
            </a:r>
            <a:r>
              <a:rPr lang="ru-RU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Н.В., Новрузова З.Д. Этнический конфликт: его сущность, типологизация, причины // Тюмень: Известия высших учебных заведений. Социология. Экономика. Политика, 2016. - С. 88-91.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Зазнаев</a:t>
            </a:r>
            <a:r>
              <a:rPr lang="ru-RU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О.И. Этнический конфликт и форма правления: современные дискуссии // Полис. Политические исследования. - 2021. - №1. - С. 25-40.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Магомедов М.К. Этнический конфликт в условиях современной трансформации российского общества // Среднерусский вестник общественных наук. - 2019. - №1. - С. 191-200.</a:t>
            </a:r>
          </a:p>
        </p:txBody>
      </p:sp>
    </p:spTree>
    <p:extLst>
      <p:ext uri="{BB962C8B-B14F-4D97-AF65-F5344CB8AC3E}">
        <p14:creationId xmlns:p14="http://schemas.microsoft.com/office/powerpoint/2010/main" val="135352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451" y="738030"/>
            <a:ext cx="119735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Определение и Сущность Этнического Конфликта</a:t>
            </a:r>
            <a:endParaRPr lang="en-US" sz="3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802136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Этнический конфликт — это форма межгруппового противостояния, в которой интересы сторон поляризуются по этническому признаку. Конфликт считается этническим, если хотя бы одна из сторон мобилизуется, формулирует свои требования и идентифицирует оппонента через этнические категории.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37724" y="4076819"/>
            <a:ext cx="4158734" cy="2536150"/>
          </a:xfrm>
          <a:prstGeom prst="roundRect">
            <a:avLst>
              <a:gd name="adj" fmla="val 576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807244" y="4076819"/>
            <a:ext cx="121920" cy="253615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1198959" y="4490204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Межгрупповое Противостояние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98959" y="5337691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Столкновение интересов между этническими группами.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35773" y="4076819"/>
            <a:ext cx="4158734" cy="2536150"/>
          </a:xfrm>
          <a:prstGeom prst="roundRect">
            <a:avLst>
              <a:gd name="adj" fmla="val 576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Shape 7"/>
          <p:cNvSpPr/>
          <p:nvPr/>
        </p:nvSpPr>
        <p:spPr>
          <a:xfrm>
            <a:off x="5205293" y="4076819"/>
            <a:ext cx="121920" cy="253615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5597009" y="4490204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Этническая Идентификация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597009" y="5194102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Мобилизация и формирование требований на основе этнической принадлежности.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33823" y="4076819"/>
            <a:ext cx="4158853" cy="2536150"/>
          </a:xfrm>
          <a:prstGeom prst="roundRect">
            <a:avLst>
              <a:gd name="adj" fmla="val 576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Shape 11"/>
          <p:cNvSpPr/>
          <p:nvPr/>
        </p:nvSpPr>
        <p:spPr>
          <a:xfrm>
            <a:off x="9603343" y="4076819"/>
            <a:ext cx="121920" cy="253615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2"/>
          <p:cNvSpPr/>
          <p:nvPr/>
        </p:nvSpPr>
        <p:spPr>
          <a:xfrm>
            <a:off x="9995059" y="4346615"/>
            <a:ext cx="35278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Государство vs Этническая Группа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995059" y="5194102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Часто конфликт возникает между этнической группой и государством.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C513C3D-850D-3457-B053-E81A40DFC0C7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62420"/>
            <a:ext cx="951464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Ключевые Цели Участников Конфликта</a:t>
            </a:r>
            <a:endParaRPr lang="en-US" sz="3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30445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Стороны в этническом конфликте преследуют многогранные цели, которые затрагивают различные сферы жизни и идентичности.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927384" y="3525917"/>
            <a:ext cx="32151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Политическая Власть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021455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Стремление к обретению контроля или большей автономии.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3339703"/>
            <a:ext cx="3627358" cy="362735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81556" y="3619738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100" y="3750588"/>
            <a:ext cx="269200" cy="3365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87853" y="3525917"/>
            <a:ext cx="35323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Материальные Ресурсы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487853" y="4021455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Доступ к экономическим благам и возможностям.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3339703"/>
            <a:ext cx="3627358" cy="3627358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250317" y="3619738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861" y="3750588"/>
            <a:ext cx="269200" cy="3365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487853" y="5519142"/>
            <a:ext cx="40663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Территориальные Вопросы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487853" y="6014680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Контроль над землей и историческими территориями.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3339703"/>
            <a:ext cx="3627358" cy="3627358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8250317" y="608849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861" y="6219349"/>
            <a:ext cx="269200" cy="33659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326362" y="55191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Культура и Язык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7724" y="6014680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Защита и продвижение этнической идентичности.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521" y="3339703"/>
            <a:ext cx="3627358" cy="3627358"/>
          </a:xfrm>
          <a:prstGeom prst="rect">
            <a:avLst/>
          </a:prstGeom>
        </p:spPr>
      </p:pic>
      <p:sp>
        <p:nvSpPr>
          <p:cNvPr id="22" name="Shape 13"/>
          <p:cNvSpPr/>
          <p:nvPr/>
        </p:nvSpPr>
        <p:spPr>
          <a:xfrm>
            <a:off x="5781556" y="608849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100" y="6219349"/>
            <a:ext cx="269200" cy="336590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65BFCC7-F720-FFE6-A86D-AB7DA387B011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5402C4B-B6D2-9A9D-20D2-6C5797398791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837724" y="1108472"/>
            <a:ext cx="1047785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Факторы Перехода к Открытому Конфликту</a:t>
            </a:r>
            <a:endParaRPr lang="en-US" sz="3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1505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Для того чтобы латентные противоречия переросли в открытый конфликт, необходимо совпадение трех критических факторов, которые усиливают напряженность и создают условия для эскалации.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903821"/>
            <a:ext cx="4158734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7039" y="4861203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Уровень Национального Самосознания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77039" y="5708690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Завышенное или заниженное самосознание, порождающее этноцентрические устремления.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73" y="3544729"/>
            <a:ext cx="4158734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75089" y="4502110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«Критическая» Масса Проблем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475089" y="5349597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Наличие в обществе множества социально-экономических, территориальных и культурных проблем.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3" y="3185755"/>
            <a:ext cx="4158853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73139" y="4143137"/>
            <a:ext cx="36802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Политическая Воля Элит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873139" y="4990624"/>
            <a:ext cx="36802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Наличие элит, способных использовать эти факторы для борьбы за власть и влияние.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2DD14A3-D47D-FD66-BF0A-98E9DBA2B4A4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639764" y="942736"/>
            <a:ext cx="3289816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32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Корни Конфликта: Комплексные Причины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6" y="2205792"/>
            <a:ext cx="3704129" cy="37041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96339" y="6262402"/>
            <a:ext cx="1411605" cy="114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Территориальные Проблемы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445" y="659962"/>
            <a:ext cx="4838686" cy="32256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00930" y="4683669"/>
            <a:ext cx="1035010" cy="114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Религиозный Фактор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854" y="2587633"/>
            <a:ext cx="4420910" cy="44209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18862" y="10545247"/>
            <a:ext cx="1981557" cy="114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Социально-Экономическое Неравенство</a:t>
            </a:r>
            <a:endParaRPr lang="en-US" sz="700" dirty="0"/>
          </a:p>
        </p:txBody>
      </p:sp>
      <p:sp>
        <p:nvSpPr>
          <p:cNvPr id="12" name="Text 7"/>
          <p:cNvSpPr/>
          <p:nvPr/>
        </p:nvSpPr>
        <p:spPr>
          <a:xfrm>
            <a:off x="418862" y="10737413"/>
            <a:ext cx="6801445" cy="124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Различия в доходах, доступе к престижным профессиям и образованию порождают чувство депривации.</a:t>
            </a:r>
            <a:endParaRPr lang="en-US" sz="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0733" y="5353367"/>
            <a:ext cx="3076110" cy="22162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86650" y="7825035"/>
            <a:ext cx="1669137" cy="114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Теория Этнического Фаворитизма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9A0FE336-52A5-2299-C77D-DF7DD60A3F14}"/>
              </a:ext>
            </a:extLst>
          </p:cNvPr>
          <p:cNvSpPr/>
          <p:nvPr/>
        </p:nvSpPr>
        <p:spPr>
          <a:xfrm>
            <a:off x="5018854" y="7273572"/>
            <a:ext cx="1669137" cy="114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ru-RU" sz="20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Социально-экономическое неравенство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B0BAA4C-A643-129A-4398-B8ED71BC9BAB}"/>
              </a:ext>
            </a:extLst>
          </p:cNvPr>
          <p:cNvSpPr/>
          <p:nvPr/>
        </p:nvSpPr>
        <p:spPr>
          <a:xfrm>
            <a:off x="11195540" y="6952850"/>
            <a:ext cx="3434859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837724" y="752713"/>
            <a:ext cx="9646920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Формы Проявления Этнических Конфликтов</a:t>
            </a:r>
            <a:endParaRPr lang="en-US" sz="3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690330"/>
            <a:ext cx="1295495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Этнические конфликты могут проявляться в разнообразных формах, начиная от скрытой напряженности и заканчивая полномасштабными вооруженными действиями.</a:t>
            </a:r>
            <a:endParaRPr lang="en-US" sz="1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21756"/>
            <a:ext cx="6477476" cy="8616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3108" y="3698796"/>
            <a:ext cx="430911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Межэтническая Напряженность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53108" y="4144804"/>
            <a:ext cx="6046708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Идеологические споры, выдвижение притязаний и политическая борьба.</a:t>
            </a:r>
            <a:endParaRPr lang="en-US" sz="1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21756"/>
            <a:ext cx="6477476" cy="8616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0584" y="3698796"/>
            <a:ext cx="327350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Спорадическое Насилие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30584" y="4144804"/>
            <a:ext cx="6046708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Стихийные, но жестокие погромы и акты насилия.</a:t>
            </a:r>
            <a:endParaRPr lang="en-US" sz="1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049322"/>
            <a:ext cx="6477476" cy="86165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3108" y="6126361"/>
            <a:ext cx="263140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Этнические Чистки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053108" y="6572369"/>
            <a:ext cx="6046708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Насильственное создание этнически однородной территории.</a:t>
            </a:r>
            <a:endParaRPr lang="en-US" sz="1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049322"/>
            <a:ext cx="6477476" cy="86165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0584" y="6126361"/>
            <a:ext cx="28041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Вооруженная Борьба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530584" y="6572369"/>
            <a:ext cx="6046708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Открытые военные действия, вплоть до гражданской войны.</a:t>
            </a:r>
            <a:endParaRPr lang="en-US" sz="1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0332"/>
            <a:ext cx="7274600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6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Особенности Этнических Конфликтов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291022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Этнические конфликты отличаются рядом уникальных характеристик, </a:t>
            </a:r>
            <a:endParaRPr lang="ru-RU" sz="1500" i="1" dirty="0">
              <a:solidFill>
                <a:srgbClr val="D9E1FF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i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выделяющих</a:t>
            </a:r>
            <a:r>
              <a:rPr lang="en-US" sz="15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их среди других видов социальных противостояний.</a:t>
            </a:r>
            <a:endParaRPr lang="en-US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37724" y="2105501"/>
            <a:ext cx="430768" cy="430768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17972" y="2151936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1</a:t>
            </a:r>
            <a:endParaRPr lang="en-US" sz="2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59944" y="2171224"/>
            <a:ext cx="480857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Комплексный и Многомерный Характер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37724" y="3256836"/>
            <a:ext cx="430768" cy="430768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17972" y="3303270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2</a:t>
            </a:r>
            <a:endParaRPr lang="en-US" sz="2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59944" y="3322558"/>
            <a:ext cx="285690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Высокий Накал Эмоций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37724" y="4408170"/>
            <a:ext cx="430768" cy="430768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17972" y="4454604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3</a:t>
            </a:r>
            <a:endParaRPr lang="en-US" sz="2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59944" y="4473893"/>
            <a:ext cx="366724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Глубокие Исторические Корни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837724" y="5559504"/>
            <a:ext cx="430768" cy="430768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17972" y="5605939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4</a:t>
            </a:r>
            <a:endParaRPr lang="en-US" sz="2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459944" y="5625227"/>
            <a:ext cx="378475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Высокая Степень Мобилизации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37724" y="6710839"/>
            <a:ext cx="430768" cy="430768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ru-RU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17972" y="6757273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5</a:t>
            </a:r>
            <a:endParaRPr lang="en-US" sz="2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59944" y="6776561"/>
            <a:ext cx="302609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«Хронический» Характер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F489AC9-6E01-C4C3-D54C-3530186FB421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 descr="Изображение выглядит как Человеческое лицо, одежда, очки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A3B6B12-4B10-9671-B960-9F7EE8D9D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002" y="1200984"/>
            <a:ext cx="4808577" cy="61824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020E4A4-D771-E717-D66B-0AB64E20F74E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837724" y="705683"/>
            <a:ext cx="951571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Факторы Обострения и Субъективное Влияние</a:t>
            </a:r>
            <a:endParaRPr lang="en-U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591270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Субъективный фактор играет ключевую роль в развитии и обострении этнических конфликтов, часто поддерживая их искусственно.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37724" y="2450783"/>
            <a:ext cx="4182666" cy="2757368"/>
          </a:xfrm>
          <a:prstGeom prst="roundRect">
            <a:avLst>
              <a:gd name="adj" fmla="val 3979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837724" y="2427922"/>
            <a:ext cx="4182666" cy="91440"/>
          </a:xfrm>
          <a:prstGeom prst="roundRect">
            <a:avLst>
              <a:gd name="adj" fmla="val 3337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4"/>
          <p:cNvSpPr/>
          <p:nvPr/>
        </p:nvSpPr>
        <p:spPr>
          <a:xfrm>
            <a:off x="2623899" y="2145625"/>
            <a:ext cx="610314" cy="610314"/>
          </a:xfrm>
          <a:prstGeom prst="roundRect">
            <a:avLst>
              <a:gd name="adj" fmla="val 149825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2807018" y="2298144"/>
            <a:ext cx="24407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63943" y="2959417"/>
            <a:ext cx="272022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Политические Элиты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63943" y="3380661"/>
            <a:ext cx="3730228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Заинтересованность в консервации конфликта через популистские лозунги.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223748" y="2450783"/>
            <a:ext cx="4182785" cy="2757368"/>
          </a:xfrm>
          <a:prstGeom prst="roundRect">
            <a:avLst>
              <a:gd name="adj" fmla="val 3979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9"/>
          <p:cNvSpPr/>
          <p:nvPr/>
        </p:nvSpPr>
        <p:spPr>
          <a:xfrm>
            <a:off x="5223748" y="2427922"/>
            <a:ext cx="4182785" cy="91440"/>
          </a:xfrm>
          <a:prstGeom prst="roundRect">
            <a:avLst>
              <a:gd name="adj" fmla="val 3337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10"/>
          <p:cNvSpPr/>
          <p:nvPr/>
        </p:nvSpPr>
        <p:spPr>
          <a:xfrm>
            <a:off x="7009924" y="2145625"/>
            <a:ext cx="610314" cy="610314"/>
          </a:xfrm>
          <a:prstGeom prst="roundRect">
            <a:avLst>
              <a:gd name="adj" fmla="val 149825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7193042" y="2298144"/>
            <a:ext cx="24407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49967" y="2959417"/>
            <a:ext cx="373034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Отсутствие Национальной Политики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449967" y="3679865"/>
            <a:ext cx="3730347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Непоследовательность или бездействие центральной власти в регулировании межэтнических отношений.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609892" y="2450783"/>
            <a:ext cx="4182785" cy="2757368"/>
          </a:xfrm>
          <a:prstGeom prst="roundRect">
            <a:avLst>
              <a:gd name="adj" fmla="val 3979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ru-RU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9609892" y="2427922"/>
            <a:ext cx="4182785" cy="91440"/>
          </a:xfrm>
          <a:prstGeom prst="roundRect">
            <a:avLst>
              <a:gd name="adj" fmla="val 3337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6"/>
          <p:cNvSpPr/>
          <p:nvPr/>
        </p:nvSpPr>
        <p:spPr>
          <a:xfrm>
            <a:off x="11396067" y="2145625"/>
            <a:ext cx="610314" cy="610314"/>
          </a:xfrm>
          <a:prstGeom prst="roundRect">
            <a:avLst>
              <a:gd name="adj" fmla="val 149825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11579185" y="2298144"/>
            <a:ext cx="24407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836110" y="2959417"/>
            <a:ext cx="373034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Рост Национальной Интеллигенции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836110" y="3679865"/>
            <a:ext cx="3730347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Предъявление амбиций и требований со стороны этнических элит.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37724" y="5716667"/>
            <a:ext cx="6375797" cy="1807131"/>
          </a:xfrm>
          <a:prstGeom prst="roundRect">
            <a:avLst>
              <a:gd name="adj" fmla="val 6072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Shape 21"/>
          <p:cNvSpPr/>
          <p:nvPr/>
        </p:nvSpPr>
        <p:spPr>
          <a:xfrm>
            <a:off x="837724" y="5693807"/>
            <a:ext cx="6375797" cy="91440"/>
          </a:xfrm>
          <a:prstGeom prst="roundRect">
            <a:avLst>
              <a:gd name="adj" fmla="val 3337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Shape 22"/>
          <p:cNvSpPr/>
          <p:nvPr/>
        </p:nvSpPr>
        <p:spPr>
          <a:xfrm>
            <a:off x="3720465" y="5411510"/>
            <a:ext cx="610314" cy="610314"/>
          </a:xfrm>
          <a:prstGeom prst="roundRect">
            <a:avLst>
              <a:gd name="adj" fmla="val 149825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Text 23"/>
          <p:cNvSpPr/>
          <p:nvPr/>
        </p:nvSpPr>
        <p:spPr>
          <a:xfrm>
            <a:off x="3903583" y="5564029"/>
            <a:ext cx="24407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1063943" y="6225302"/>
            <a:ext cx="270593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Бездействие Властей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063943" y="6646545"/>
            <a:ext cx="5923359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Отсутствие своевременной реакции на акты насилия и проявления экстремизма.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416879" y="5716667"/>
            <a:ext cx="6375797" cy="1807131"/>
          </a:xfrm>
          <a:prstGeom prst="roundRect">
            <a:avLst>
              <a:gd name="adj" fmla="val 6072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9" name="Shape 27"/>
          <p:cNvSpPr/>
          <p:nvPr/>
        </p:nvSpPr>
        <p:spPr>
          <a:xfrm>
            <a:off x="7416879" y="5693807"/>
            <a:ext cx="6375797" cy="91440"/>
          </a:xfrm>
          <a:prstGeom prst="roundRect">
            <a:avLst>
              <a:gd name="adj" fmla="val 3337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Shape 28"/>
          <p:cNvSpPr/>
          <p:nvPr/>
        </p:nvSpPr>
        <p:spPr>
          <a:xfrm>
            <a:off x="10299621" y="5411510"/>
            <a:ext cx="610314" cy="610314"/>
          </a:xfrm>
          <a:prstGeom prst="roundRect">
            <a:avLst>
              <a:gd name="adj" fmla="val 149825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1" name="Text 29"/>
          <p:cNvSpPr/>
          <p:nvPr/>
        </p:nvSpPr>
        <p:spPr>
          <a:xfrm>
            <a:off x="10482739" y="5564029"/>
            <a:ext cx="24407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7643098" y="6225302"/>
            <a:ext cx="383619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Отрицательный Образ Власти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643098" y="6646545"/>
            <a:ext cx="5923359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Формирование представления о центральной власти как о враждебной силе.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5036D63-085D-FE01-79AE-A726CD3FA0B0}"/>
              </a:ext>
            </a:extLst>
          </p:cNvPr>
          <p:cNvSpPr/>
          <p:nvPr/>
        </p:nvSpPr>
        <p:spPr>
          <a:xfrm>
            <a:off x="11195541" y="6952850"/>
            <a:ext cx="3434860" cy="127675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3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410783"/>
            <a:ext cx="1057620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Политические Институты и Этнические Конфликты</a:t>
            </a:r>
            <a:endParaRPr lang="en-U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118372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Вопрос о влиянии формы правления на динамику этнических конфликтов является предметом серьезных научных дискуссий.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876086"/>
            <a:ext cx="491918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Консоциативный Подход (А. Лейпхарт)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5378648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Парламентская система.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5775365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Широкие коалиции.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7724" y="6172081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Пропорциональное представительство.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7724" y="6568797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Право вето для меньшинств.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37724" y="6965513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Совместное осуществление власти этническими группами.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70946" y="4876086"/>
            <a:ext cx="621839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Центростремительный/Разделительный Подход</a:t>
            </a:r>
            <a:endParaRPr lang="en-US" sz="1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70946" y="5378648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Президентская форма правления.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70946" y="5775365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Всенародно избранный президент как арбитр.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70946" y="6172081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Система сдержек и противовесов.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70946" y="6568797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Снижение рисков открытого насилия.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70946" y="6965513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Ограничение участия этнических групп во власти.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838</Words>
  <Application>Microsoft Office PowerPoint</Application>
  <PresentationFormat>Произвольный</PresentationFormat>
  <Paragraphs>136</Paragraphs>
  <Slides>13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Aptos</vt:lpstr>
      <vt:lpstr>Syne Bold</vt:lpstr>
      <vt:lpstr>Times New Roman</vt:lpstr>
      <vt:lpstr>Arial</vt:lpstr>
      <vt:lpstr>Arimo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3</cp:revision>
  <dcterms:created xsi:type="dcterms:W3CDTF">2025-10-06T21:51:53Z</dcterms:created>
  <dcterms:modified xsi:type="dcterms:W3CDTF">2025-10-09T21:13:40Z</dcterms:modified>
</cp:coreProperties>
</file>